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280" r:id="rId3"/>
    <p:sldId id="270" r:id="rId4"/>
    <p:sldId id="281" r:id="rId5"/>
    <p:sldId id="271" r:id="rId6"/>
    <p:sldId id="283" r:id="rId7"/>
    <p:sldId id="284" r:id="rId8"/>
    <p:sldId id="285" r:id="rId9"/>
    <p:sldId id="286" r:id="rId10"/>
    <p:sldId id="278" r:id="rId11"/>
    <p:sldId id="267" r:id="rId12"/>
    <p:sldId id="260" r:id="rId13"/>
    <p:sldId id="261" r:id="rId14"/>
    <p:sldId id="264" r:id="rId15"/>
    <p:sldId id="266" r:id="rId16"/>
    <p:sldId id="274" r:id="rId17"/>
    <p:sldId id="275" r:id="rId18"/>
    <p:sldId id="277" r:id="rId19"/>
    <p:sldId id="273" r:id="rId20"/>
    <p:sldId id="282" r:id="rId21"/>
    <p:sldId id="272" r:id="rId22"/>
    <p:sldId id="269" r:id="rId23"/>
    <p:sldId id="263" r:id="rId24"/>
    <p:sldId id="262" r:id="rId25"/>
    <p:sldId id="259" r:id="rId26"/>
    <p:sldId id="26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2" autoAdjust="0"/>
    <p:restoredTop sz="89079" autoAdjust="0"/>
  </p:normalViewPr>
  <p:slideViewPr>
    <p:cSldViewPr snapToGrid="0">
      <p:cViewPr>
        <p:scale>
          <a:sx n="105" d="100"/>
          <a:sy n="105" d="100"/>
        </p:scale>
        <p:origin x="-904" y="-4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6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859746-DF21-2E45-9695-53F9C5F6D79A}" type="datetimeFigureOut">
              <a:rPr lang="en-US" smtClean="0"/>
              <a:t>8/29/18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469B1-8D2E-AC49-95CE-8382BB0F5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691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469B1-8D2E-AC49-95CE-8382BB0F54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51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0.131921*58008 + 49893</a:t>
            </a:r>
            <a:r>
              <a:rPr lang="hr-HR" baseline="0" dirty="0" smtClean="0"/>
              <a:t> = 57,544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0.0505 * </a:t>
            </a:r>
            <a:r>
              <a:rPr lang="is-IS" dirty="0" smtClean="0"/>
              <a:t>58007.84 + </a:t>
            </a:r>
            <a:r>
              <a:rPr lang="cs-CZ" dirty="0" smtClean="0"/>
              <a:t>49893.47 = 52,822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0.0153 * </a:t>
            </a:r>
            <a:r>
              <a:rPr lang="is-IS" dirty="0" smtClean="0"/>
              <a:t>58007.84 + </a:t>
            </a:r>
            <a:r>
              <a:rPr lang="cs-CZ" dirty="0" smtClean="0"/>
              <a:t>49893.47 = 50,780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 smtClean="0"/>
              <a:t>0.0068</a:t>
            </a:r>
            <a:r>
              <a:rPr lang="cs-CZ" baseline="0" dirty="0" smtClean="0"/>
              <a:t> *</a:t>
            </a:r>
            <a:r>
              <a:rPr lang="en-US" dirty="0" smtClean="0"/>
              <a:t> </a:t>
            </a:r>
            <a:r>
              <a:rPr lang="is-IS" dirty="0" smtClean="0"/>
              <a:t>58007.84 + </a:t>
            </a:r>
            <a:r>
              <a:rPr lang="cs-CZ" dirty="0" smtClean="0"/>
              <a:t>49893.47 = 50,287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 smtClean="0"/>
              <a:t>0.1349</a:t>
            </a:r>
            <a:r>
              <a:rPr lang="cs-CZ" baseline="0" dirty="0" smtClean="0"/>
              <a:t> </a:t>
            </a:r>
            <a:r>
              <a:rPr lang="en-US" dirty="0" smtClean="0"/>
              <a:t>* </a:t>
            </a:r>
            <a:r>
              <a:rPr lang="is-IS" dirty="0" smtClean="0"/>
              <a:t>58007.84 + </a:t>
            </a:r>
            <a:r>
              <a:rPr lang="cs-CZ" dirty="0" smtClean="0"/>
              <a:t>49893.47 = 57,718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r-IN" dirty="0" smtClean="0"/>
              <a:t>0.0274</a:t>
            </a:r>
            <a:r>
              <a:rPr lang="en-US" dirty="0" smtClean="0"/>
              <a:t> * </a:t>
            </a:r>
            <a:r>
              <a:rPr lang="is-IS" dirty="0" smtClean="0"/>
              <a:t>58007.84 + </a:t>
            </a:r>
            <a:r>
              <a:rPr lang="cs-CZ" dirty="0" smtClean="0"/>
              <a:t>49893.47 = 51,482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469B1-8D2E-AC49-95CE-8382BB0F54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82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r-IN" dirty="0" smtClean="0"/>
              <a:t>rf.pred2 &lt;- randomForest(Spend~.,data=train1,mtry=6, importance=TRUE, ntree=25)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469B1-8D2E-AC49-95CE-8382BB0F54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37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118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467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1738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76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004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2137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917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5629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871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995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7621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32627-8026-4B2E-A077-89E851487E96}" type="datetimeFigureOut">
              <a:rPr lang="en-GB" smtClean="0"/>
              <a:t>8/29/18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2622A-0689-40A3-A7E8-BB6A4E404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47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798" y="0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 smtClean="0"/>
              <a:t>Case Study</a:t>
            </a:r>
            <a:endParaRPr lang="en-GB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456460" y="1029810"/>
            <a:ext cx="1104012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Background</a:t>
            </a:r>
          </a:p>
          <a:p>
            <a:endParaRPr lang="en-GB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Supermarket Z has bought monthly transactional data of their 2 biggest competitors, merchant X and merchant Y.  This includes number of customers, number of transactions and the value of that spend.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There is some demographic data however this is limited to region, age, salary, gender and cross holdings.</a:t>
            </a:r>
          </a:p>
          <a:p>
            <a:pPr marL="285750" indent="-285750"/>
            <a:endParaRPr lang="en-GB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The transactional data is from a marketing focus group that have been recording their supermarket spend within supermarket Z and their 2 competitors on their credit or current account.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Each Merchants half yearly revenue results have been included from online publication.</a:t>
            </a:r>
          </a:p>
          <a:p>
            <a:endParaRPr lang="en-GB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/>
          </a:p>
          <a:p>
            <a:endParaRPr lang="en-GB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456460" y="3666544"/>
            <a:ext cx="1104012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Question</a:t>
            </a:r>
          </a:p>
          <a:p>
            <a:endParaRPr lang="en-GB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The Product and Marketing Director of Supermarket Z would like to introduce a new spend reward credit card to customers in a bid to :</a:t>
            </a:r>
          </a:p>
          <a:p>
            <a:pPr marL="285750" indent="-285750"/>
            <a:endParaRPr lang="en-GB" sz="1400" dirty="0"/>
          </a:p>
          <a:p>
            <a:pPr marL="742950" lvl="1" indent="-285750">
              <a:buFont typeface="Courier New" pitchFamily="49" charset="0"/>
              <a:buChar char="o"/>
            </a:pPr>
            <a:r>
              <a:rPr lang="en-GB" sz="1400" dirty="0"/>
              <a:t>Gain a share of the credit card market where currently they have no offering, they currently only operate a loyalty card</a:t>
            </a:r>
          </a:p>
          <a:p>
            <a:pPr marL="742950" lvl="1" indent="-285750">
              <a:buFont typeface="Courier New" pitchFamily="49" charset="0"/>
              <a:buChar char="o"/>
            </a:pPr>
            <a:endParaRPr lang="en-GB" sz="1400" dirty="0"/>
          </a:p>
          <a:p>
            <a:pPr marL="742950" lvl="1" indent="-285750">
              <a:buFont typeface="Courier New" pitchFamily="49" charset="0"/>
              <a:buChar char="o"/>
            </a:pPr>
            <a:r>
              <a:rPr lang="en-GB" sz="1400" dirty="0"/>
              <a:t>Drive increased spend in its stores by launching the credit card</a:t>
            </a:r>
          </a:p>
          <a:p>
            <a:pPr marL="742950" lvl="1" indent="-285750"/>
            <a:endParaRPr lang="en-GB" sz="1400" dirty="0"/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/>
              <a:t>Please write a brief PowerPoint presentation (15-20 minutes) to identify and quantify how they can best achieve their objectives</a:t>
            </a:r>
          </a:p>
          <a:p>
            <a:pPr marL="285750" indent="-285750">
              <a:buFont typeface="Arial" pitchFamily="34" charset="0"/>
              <a:buChar char="•"/>
            </a:pPr>
            <a:endParaRPr lang="en-GB" sz="1400" dirty="0"/>
          </a:p>
          <a:p>
            <a:pPr marL="285750" indent="-285750">
              <a:buFont typeface="Arial" pitchFamily="34" charset="0"/>
              <a:buChar char="•"/>
            </a:pPr>
            <a:r>
              <a:rPr lang="en-GB" sz="1400" dirty="0"/>
              <a:t>Make any assumptions, or, future need for additional information clearly known within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3003700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2779" y="278654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Data Exploration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092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778388" cy="1372167"/>
          </a:xfrm>
        </p:spPr>
        <p:txBody>
          <a:bodyPr/>
          <a:lstStyle/>
          <a:p>
            <a:r>
              <a:rPr lang="en-US" dirty="0" smtClean="0"/>
              <a:t>No Savings A/C</a:t>
            </a:r>
            <a:r>
              <a:rPr lang="en-US" dirty="0"/>
              <a:t>:</a:t>
            </a:r>
            <a:r>
              <a:rPr lang="en-US" dirty="0" smtClean="0"/>
              <a:t> High Spend. </a:t>
            </a:r>
            <a:endParaRPr lang="en-US" dirty="0"/>
          </a:p>
        </p:txBody>
      </p:sp>
      <p:pic>
        <p:nvPicPr>
          <p:cNvPr id="3" name="Picture 2" descr="bp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571353"/>
            <a:ext cx="4247656" cy="3286647"/>
          </a:xfrm>
          <a:prstGeom prst="rect">
            <a:avLst/>
          </a:prstGeom>
        </p:spPr>
      </p:pic>
      <p:pic>
        <p:nvPicPr>
          <p:cNvPr id="4" name="Picture 3" descr="bp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635" y="125814"/>
            <a:ext cx="4312790" cy="3337046"/>
          </a:xfrm>
          <a:prstGeom prst="rect">
            <a:avLst/>
          </a:prstGeom>
        </p:spPr>
      </p:pic>
      <p:pic>
        <p:nvPicPr>
          <p:cNvPr id="5" name="Picture 4" descr="bp merchan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90" y="3598003"/>
            <a:ext cx="5642335" cy="312751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9453" y="1270105"/>
            <a:ext cx="73248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Spend for no Savings A/C on average is £64,000, otherwise it is £34,000 approx. </a:t>
            </a:r>
          </a:p>
          <a:p>
            <a:endParaRPr lang="en-US" dirty="0"/>
          </a:p>
          <a:p>
            <a:r>
              <a:rPr lang="en-US" dirty="0" smtClean="0"/>
              <a:t>Spend for </a:t>
            </a:r>
            <a:r>
              <a:rPr lang="en-US" dirty="0" err="1" smtClean="0"/>
              <a:t>MTA_only</a:t>
            </a:r>
            <a:r>
              <a:rPr lang="en-US" dirty="0" smtClean="0"/>
              <a:t> accounts ranges on average at £86,000, than MTA_CC at £6800. And, average spend for Merchant Z is £52,000.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184" y="0"/>
            <a:ext cx="10515600" cy="1325563"/>
          </a:xfrm>
        </p:spPr>
        <p:txBody>
          <a:bodyPr/>
          <a:lstStyle/>
          <a:p>
            <a:r>
              <a:rPr lang="en-US" dirty="0" smtClean="0"/>
              <a:t>Age is negatively correlated with Spend, and positively with Salary.</a:t>
            </a:r>
            <a:endParaRPr lang="en-US" dirty="0"/>
          </a:p>
        </p:txBody>
      </p:sp>
      <p:pic>
        <p:nvPicPr>
          <p:cNvPr id="3" name="Picture 2" descr="corrplot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28" t="-1361" r="27077" b="-3463"/>
          <a:stretch/>
        </p:blipFill>
        <p:spPr>
          <a:xfrm>
            <a:off x="0" y="3700485"/>
            <a:ext cx="3834708" cy="32749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6959" y="1593909"/>
            <a:ext cx="60897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Holders of </a:t>
            </a:r>
            <a:r>
              <a:rPr lang="en-US" dirty="0" err="1" smtClean="0"/>
              <a:t>CC_only</a:t>
            </a:r>
            <a:r>
              <a:rPr lang="en-US" dirty="0" smtClean="0"/>
              <a:t> have highest average salary of </a:t>
            </a:r>
            <a:r>
              <a:rPr lang="en-US" dirty="0"/>
              <a:t>£</a:t>
            </a:r>
            <a:r>
              <a:rPr lang="en-US" dirty="0" smtClean="0"/>
              <a:t>32000. For </a:t>
            </a:r>
            <a:r>
              <a:rPr lang="en-US" dirty="0"/>
              <a:t>Merchant </a:t>
            </a:r>
            <a:r>
              <a:rPr lang="en-US" dirty="0" smtClean="0"/>
              <a:t>Z, average spend in </a:t>
            </a:r>
            <a:r>
              <a:rPr lang="en-US" dirty="0" err="1"/>
              <a:t>CC_only</a:t>
            </a:r>
            <a:r>
              <a:rPr lang="en-US" dirty="0"/>
              <a:t> </a:t>
            </a:r>
            <a:r>
              <a:rPr lang="en-US" dirty="0" smtClean="0"/>
              <a:t>is £7769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dirty="0"/>
              <a:t>a</a:t>
            </a:r>
            <a:r>
              <a:rPr lang="en-US" dirty="0" smtClean="0"/>
              <a:t>verage spend in MTA_CC </a:t>
            </a:r>
            <a:r>
              <a:rPr lang="en-US" dirty="0"/>
              <a:t>is £</a:t>
            </a:r>
            <a:r>
              <a:rPr lang="en-US" dirty="0" smtClean="0"/>
              <a:t>61,000 approx. </a:t>
            </a:r>
          </a:p>
          <a:p>
            <a:endParaRPr lang="en-US" dirty="0"/>
          </a:p>
          <a:p>
            <a:r>
              <a:rPr lang="en-US" dirty="0" err="1" smtClean="0"/>
              <a:t>MTA_only</a:t>
            </a:r>
            <a:r>
              <a:rPr lang="en-US" dirty="0" smtClean="0"/>
              <a:t> accounts have lowest average salary.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2146225"/>
              </p:ext>
            </p:extLst>
          </p:nvPr>
        </p:nvGraphicFramePr>
        <p:xfrm>
          <a:off x="6261320" y="3808290"/>
          <a:ext cx="5676900" cy="2141220"/>
        </p:xfrm>
        <a:graphic>
          <a:graphicData uri="http://schemas.openxmlformats.org/drawingml/2006/table">
            <a:tbl>
              <a:tblPr/>
              <a:tblGrid>
                <a:gridCol w="825500"/>
                <a:gridCol w="1155700"/>
                <a:gridCol w="889000"/>
                <a:gridCol w="990600"/>
                <a:gridCol w="990600"/>
                <a:gridCol w="825500"/>
              </a:tblGrid>
              <a:tr h="381000">
                <a:tc>
                  <a:txBody>
                    <a:bodyPr/>
                    <a:lstStyle/>
                    <a:p>
                      <a:pPr algn="r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Merchant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Account_Type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Spend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Salary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Transactions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Total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CC_only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2,290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31,707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86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245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MTA_CC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18,855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27,738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766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MTA_only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35,822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22,981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1,794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CC_only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9,772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32,124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443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MTA_CC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83,498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28,368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3,869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MTA_only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137,859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23,359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7,944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Z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CC_only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7,769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32,376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348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266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Z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MTA_CC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60,831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28,947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2,725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Z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MTA_only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85,181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23,974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4,963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903756"/>
              </p:ext>
            </p:extLst>
          </p:nvPr>
        </p:nvGraphicFramePr>
        <p:xfrm>
          <a:off x="7166247" y="1631515"/>
          <a:ext cx="4851400" cy="965200"/>
        </p:xfrm>
        <a:graphic>
          <a:graphicData uri="http://schemas.openxmlformats.org/drawingml/2006/table">
            <a:tbl>
              <a:tblPr/>
              <a:tblGrid>
                <a:gridCol w="825500"/>
                <a:gridCol w="1155700"/>
                <a:gridCol w="889000"/>
                <a:gridCol w="990600"/>
                <a:gridCol w="990600"/>
              </a:tblGrid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Merchant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Spend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Salary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Transactions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Total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19,639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26,807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913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797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77,206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27,682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4,094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826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Z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51,792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28,124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2,707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818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5" name="Rectangle 14"/>
          <p:cNvSpPr/>
          <p:nvPr/>
        </p:nvSpPr>
        <p:spPr>
          <a:xfrm>
            <a:off x="5432304" y="6445800"/>
            <a:ext cx="65956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(Average s</a:t>
            </a:r>
            <a:r>
              <a:rPr lang="en-US" dirty="0" smtClean="0"/>
              <a:t>pend, average Transactions and average salary  </a:t>
            </a:r>
            <a:r>
              <a:rPr lang="en-US" dirty="0"/>
              <a:t>are in £)</a:t>
            </a:r>
          </a:p>
        </p:txBody>
      </p:sp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peaks &amp; troughs in spend for Merchant Y &amp; Z is similar. Z can capitalize based on Y’s trajectory. </a:t>
            </a:r>
            <a:endParaRPr lang="en-US" dirty="0"/>
          </a:p>
        </p:txBody>
      </p:sp>
      <p:pic>
        <p:nvPicPr>
          <p:cNvPr id="3" name="Picture 2" descr="yearly comp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852" y="3585743"/>
            <a:ext cx="9564035" cy="327225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884556" y="2105084"/>
            <a:ext cx="63074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Merchant Z has an average Spend of £</a:t>
            </a:r>
            <a:r>
              <a:rPr lang="en-US" dirty="0" smtClean="0"/>
              <a:t>59,000</a:t>
            </a:r>
            <a:r>
              <a:rPr lang="en-US" dirty="0"/>
              <a:t>. </a:t>
            </a:r>
            <a:r>
              <a:rPr lang="en-US" dirty="0" smtClean="0"/>
              <a:t>In 2015, Z had a </a:t>
            </a:r>
            <a:r>
              <a:rPr lang="en-US" dirty="0"/>
              <a:t>growth of </a:t>
            </a:r>
            <a:r>
              <a:rPr lang="en-US" dirty="0" smtClean="0"/>
              <a:t>36% </a:t>
            </a:r>
            <a:r>
              <a:rPr lang="en-US" dirty="0"/>
              <a:t>in </a:t>
            </a:r>
            <a:r>
              <a:rPr lang="en-US" dirty="0" smtClean="0"/>
              <a:t>Spend, whereas as Y and X had 41% and 37% growth respectively. (Average Spend and Average Transactions are in </a:t>
            </a:r>
            <a:r>
              <a:rPr lang="en-US" dirty="0"/>
              <a:t>£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379061"/>
              </p:ext>
            </p:extLst>
          </p:nvPr>
        </p:nvGraphicFramePr>
        <p:xfrm>
          <a:off x="137696" y="1559242"/>
          <a:ext cx="4851400" cy="1770376"/>
        </p:xfrm>
        <a:graphic>
          <a:graphicData uri="http://schemas.openxmlformats.org/drawingml/2006/table">
            <a:tbl>
              <a:tblPr/>
              <a:tblGrid>
                <a:gridCol w="825500"/>
                <a:gridCol w="1155700"/>
                <a:gridCol w="889000"/>
                <a:gridCol w="990600"/>
                <a:gridCol w="990600"/>
              </a:tblGrid>
              <a:tr h="381000">
                <a:tc>
                  <a:txBody>
                    <a:bodyPr/>
                    <a:lstStyle/>
                    <a:p>
                      <a:pPr algn="r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Merchant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Year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Spend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Transactions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Total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5815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16,435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712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380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4400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22,558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1,096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417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tr-T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Y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63,660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3,223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394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37027">
                <a:tc>
                  <a:txBody>
                    <a:bodyPr/>
                    <a:lstStyle/>
                    <a:p>
                      <a:pPr algn="r" fontAlgn="b"/>
                      <a:r>
                        <a:rPr lang="tr-T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Y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89,560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4,889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432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4421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Z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43,636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2,152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389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103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Z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59,188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3,211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429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MTA_only</a:t>
            </a:r>
            <a:r>
              <a:rPr lang="en-US" dirty="0" smtClean="0"/>
              <a:t> has the highest transactions in Region 3, followed by MTA_CC</a:t>
            </a:r>
            <a:endParaRPr lang="en-US" dirty="0"/>
          </a:p>
        </p:txBody>
      </p:sp>
      <p:pic>
        <p:nvPicPr>
          <p:cNvPr id="3" name="Picture 2" descr="bp int tr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95" y="1269218"/>
            <a:ext cx="11430250" cy="558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 smtClean="0"/>
              <a:t>Customers with largest Spend do not have Savings A/C.</a:t>
            </a:r>
            <a:endParaRPr lang="en-US" dirty="0"/>
          </a:p>
        </p:txBody>
      </p:sp>
      <p:pic>
        <p:nvPicPr>
          <p:cNvPr id="3" name="Picture 2" descr="spend n savings a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875" y="1857096"/>
            <a:ext cx="7484186" cy="4748779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254826"/>
              </p:ext>
            </p:extLst>
          </p:nvPr>
        </p:nvGraphicFramePr>
        <p:xfrm>
          <a:off x="7419905" y="1706273"/>
          <a:ext cx="4686300" cy="1630680"/>
        </p:xfrm>
        <a:graphic>
          <a:graphicData uri="http://schemas.openxmlformats.org/drawingml/2006/table">
            <a:tbl>
              <a:tblPr/>
              <a:tblGrid>
                <a:gridCol w="825500"/>
                <a:gridCol w="825500"/>
                <a:gridCol w="1155700"/>
                <a:gridCol w="889000"/>
                <a:gridCol w="990600"/>
              </a:tblGrid>
              <a:tr h="45720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Merchant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Savings_AC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Spend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Salary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Average Transactions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No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25,647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26,576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1,192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a-D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Yes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13,144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27,108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611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No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101,260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27,336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5,530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Yes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53,034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28,070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2,651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Z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No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66,385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27,781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3,595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Z </a:t>
                      </a:r>
                    </a:p>
                  </a:txBody>
                  <a:tcPr marL="12700" marR="12700" marT="1270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Yes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36,839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28,523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1,798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8249844" y="4023379"/>
            <a:ext cx="37273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Customers with no Savings A/C have 2x spend for X and Y.</a:t>
            </a:r>
          </a:p>
        </p:txBody>
      </p:sp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7657"/>
            <a:ext cx="12192000" cy="1325563"/>
          </a:xfrm>
        </p:spPr>
        <p:txBody>
          <a:bodyPr/>
          <a:lstStyle/>
          <a:p>
            <a:r>
              <a:rPr lang="en-US" dirty="0" smtClean="0"/>
              <a:t>Driving higher Average Transaction Size (ATS) and Spend Per Customer (SPC) is important</a:t>
            </a:r>
            <a:endParaRPr lang="en-US" dirty="0"/>
          </a:p>
        </p:txBody>
      </p:sp>
      <p:pic>
        <p:nvPicPr>
          <p:cNvPr id="3" name="Picture 2" descr="ATS_ac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93" y="1499292"/>
            <a:ext cx="5612675" cy="2344409"/>
          </a:xfrm>
          <a:prstGeom prst="rect">
            <a:avLst/>
          </a:prstGeom>
        </p:spPr>
      </p:pic>
      <p:pic>
        <p:nvPicPr>
          <p:cNvPr id="4" name="Picture 3" descr="ATS_mer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52" y="4402905"/>
            <a:ext cx="5697335" cy="2379772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397248"/>
              </p:ext>
            </p:extLst>
          </p:nvPr>
        </p:nvGraphicFramePr>
        <p:xfrm>
          <a:off x="7732130" y="1513872"/>
          <a:ext cx="4084724" cy="1954480"/>
        </p:xfrm>
        <a:graphic>
          <a:graphicData uri="http://schemas.openxmlformats.org/drawingml/2006/table">
            <a:tbl>
              <a:tblPr/>
              <a:tblGrid>
                <a:gridCol w="1021181"/>
                <a:gridCol w="1021181"/>
                <a:gridCol w="1021181"/>
                <a:gridCol w="1021181"/>
              </a:tblGrid>
              <a:tr h="241941">
                <a:tc>
                  <a:txBody>
                    <a:bodyPr/>
                    <a:lstStyle/>
                    <a:p>
                      <a:pPr algn="r" fontAlgn="b"/>
                      <a:r>
                        <a:rPr lang="pt-BR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SPC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CC_only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MTA_CC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MTA_only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41941">
                <a:tc>
                  <a:txBody>
                    <a:bodyPr/>
                    <a:lstStyle/>
                    <a:p>
                      <a:pPr algn="r" fontAlgn="b"/>
                      <a:r>
                        <a:rPr lang="da-DK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67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72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59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41941"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99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114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83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41941">
                <a:tc>
                  <a:txBody>
                    <a:bodyPr/>
                    <a:lstStyle/>
                    <a:p>
                      <a:pPr algn="r" fontAlgn="b"/>
                      <a:r>
                        <a:rPr lang="cs-CZ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Z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78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98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70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4194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ATS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41941">
                <a:tc>
                  <a:txBody>
                    <a:bodyPr/>
                    <a:lstStyle/>
                    <a:p>
                      <a:pPr algn="r" fontAlgn="b"/>
                      <a:r>
                        <a:rPr lang="da-DK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X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30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25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21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41941"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Y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26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23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18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41941">
                <a:tc>
                  <a:txBody>
                    <a:bodyPr/>
                    <a:lstStyle/>
                    <a:p>
                      <a:pPr algn="r" fontAlgn="b"/>
                      <a:r>
                        <a:rPr lang="cs-CZ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Z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22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23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18 </a:t>
                      </a:r>
                    </a:p>
                  </a:txBody>
                  <a:tcPr marL="15710" marR="15710" marT="15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574262" y="4272677"/>
            <a:ext cx="56177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ATS for Z is 36% lower than X for Credit Card only account, 8% lower in MTA_CC account and 16% lower for </a:t>
            </a:r>
            <a:r>
              <a:rPr lang="en-US" dirty="0" err="1" smtClean="0"/>
              <a:t>MTA_only</a:t>
            </a:r>
            <a:r>
              <a:rPr lang="en-US" dirty="0" smtClean="0"/>
              <a:t> account. </a:t>
            </a:r>
          </a:p>
          <a:p>
            <a:endParaRPr lang="en-US" dirty="0" smtClean="0"/>
          </a:p>
          <a:p>
            <a:r>
              <a:rPr lang="en-US" dirty="0" smtClean="0"/>
              <a:t>SPC </a:t>
            </a:r>
            <a:r>
              <a:rPr lang="en-US" dirty="0"/>
              <a:t>for Z is </a:t>
            </a:r>
            <a:r>
              <a:rPr lang="en-US" dirty="0" smtClean="0"/>
              <a:t>27% lower than Y </a:t>
            </a:r>
            <a:r>
              <a:rPr lang="en-US" dirty="0"/>
              <a:t>for Credit Card only account, </a:t>
            </a:r>
            <a:r>
              <a:rPr lang="en-US" dirty="0" smtClean="0"/>
              <a:t>14% </a:t>
            </a:r>
            <a:r>
              <a:rPr lang="en-US" dirty="0"/>
              <a:t>lower in MTA_CC account and 16% lower for </a:t>
            </a:r>
            <a:r>
              <a:rPr lang="en-US" dirty="0" err="1"/>
              <a:t>MTA_only</a:t>
            </a:r>
            <a:r>
              <a:rPr lang="en-US" dirty="0"/>
              <a:t> account. </a:t>
            </a:r>
          </a:p>
          <a:p>
            <a:endParaRPr lang="en-US" dirty="0" smtClean="0"/>
          </a:p>
          <a:p>
            <a:r>
              <a:rPr lang="en-US" dirty="0" smtClean="0"/>
              <a:t>(Above figures are </a:t>
            </a:r>
            <a:r>
              <a:rPr lang="en-US" dirty="0"/>
              <a:t>in £)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725" y="0"/>
            <a:ext cx="12085275" cy="1325563"/>
          </a:xfrm>
        </p:spPr>
        <p:txBody>
          <a:bodyPr/>
          <a:lstStyle/>
          <a:p>
            <a:r>
              <a:rPr lang="en-US" dirty="0" smtClean="0"/>
              <a:t>Spend per Customer &amp; ATS has decreased YOY for all Merchants</a:t>
            </a:r>
            <a:endParaRPr lang="en-US" dirty="0"/>
          </a:p>
        </p:txBody>
      </p:sp>
      <p:pic>
        <p:nvPicPr>
          <p:cNvPr id="3" name="Picture 2" descr="b_spc_m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148" y="4256454"/>
            <a:ext cx="5944887" cy="2483174"/>
          </a:xfrm>
          <a:prstGeom prst="rect">
            <a:avLst/>
          </a:prstGeom>
        </p:spPr>
      </p:pic>
      <p:pic>
        <p:nvPicPr>
          <p:cNvPr id="4" name="Picture 3" descr="b_spc_a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333" y="1843811"/>
            <a:ext cx="5975404" cy="24959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8070" y="2422510"/>
            <a:ext cx="5314906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SPC and ATS for Z is 10% and 7% lower in 2015 than in 2014 respectively. </a:t>
            </a:r>
          </a:p>
          <a:p>
            <a:endParaRPr lang="en-US" dirty="0"/>
          </a:p>
          <a:p>
            <a:r>
              <a:rPr lang="en-US" dirty="0"/>
              <a:t>SPC and ATS for </a:t>
            </a:r>
            <a:r>
              <a:rPr lang="en-US" dirty="0" smtClean="0"/>
              <a:t>Y </a:t>
            </a:r>
            <a:r>
              <a:rPr lang="en-US" dirty="0"/>
              <a:t>is </a:t>
            </a:r>
            <a:r>
              <a:rPr lang="en-US" dirty="0" smtClean="0"/>
              <a:t>1% </a:t>
            </a:r>
            <a:r>
              <a:rPr lang="en-US" dirty="0"/>
              <a:t>and </a:t>
            </a:r>
            <a:r>
              <a:rPr lang="en-US" dirty="0" smtClean="0"/>
              <a:t>0% </a:t>
            </a:r>
            <a:r>
              <a:rPr lang="en-US" dirty="0"/>
              <a:t>lower in 2015 than in </a:t>
            </a:r>
            <a:r>
              <a:rPr lang="en-US" dirty="0" smtClean="0"/>
              <a:t>2014 </a:t>
            </a:r>
            <a:r>
              <a:rPr lang="en-US" dirty="0"/>
              <a:t>respectively</a:t>
            </a:r>
            <a:r>
              <a:rPr lang="en-US" dirty="0" smtClean="0"/>
              <a:t>. 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SPC and ATS for </a:t>
            </a:r>
            <a:r>
              <a:rPr lang="en-US" dirty="0" smtClean="0"/>
              <a:t>X </a:t>
            </a:r>
            <a:r>
              <a:rPr lang="en-US" dirty="0"/>
              <a:t>is </a:t>
            </a:r>
            <a:r>
              <a:rPr lang="en-US" dirty="0" smtClean="0"/>
              <a:t>13% </a:t>
            </a:r>
            <a:r>
              <a:rPr lang="en-US" dirty="0"/>
              <a:t>and </a:t>
            </a:r>
            <a:r>
              <a:rPr lang="en-US" dirty="0" smtClean="0"/>
              <a:t>13% </a:t>
            </a:r>
            <a:r>
              <a:rPr lang="en-US" dirty="0"/>
              <a:t>lower in 2015 than in </a:t>
            </a:r>
            <a:r>
              <a:rPr lang="en-US" dirty="0" smtClean="0"/>
              <a:t>2014 </a:t>
            </a:r>
            <a:r>
              <a:rPr lang="en-US" dirty="0"/>
              <a:t>respectively</a:t>
            </a:r>
            <a:r>
              <a:rPr lang="en-US" dirty="0" smtClean="0"/>
              <a:t>.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(Figures are </a:t>
            </a:r>
            <a:r>
              <a:rPr lang="en-US" dirty="0"/>
              <a:t>in £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72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Summary of Data 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685" y="1355325"/>
            <a:ext cx="11914848" cy="540312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Customers with </a:t>
            </a:r>
            <a:r>
              <a:rPr lang="en-US" dirty="0"/>
              <a:t>no </a:t>
            </a:r>
            <a:r>
              <a:rPr lang="en-US" dirty="0" smtClean="0"/>
              <a:t>savings </a:t>
            </a:r>
            <a:r>
              <a:rPr lang="en-US" dirty="0"/>
              <a:t>A/</a:t>
            </a:r>
            <a:r>
              <a:rPr lang="en-US" dirty="0" smtClean="0"/>
              <a:t>C, Spend almost 2x. Spend on </a:t>
            </a:r>
            <a:r>
              <a:rPr lang="en-US" dirty="0"/>
              <a:t>average is £64,000, </a:t>
            </a:r>
            <a:r>
              <a:rPr lang="en-US" dirty="0" smtClean="0"/>
              <a:t>without savings A/C it </a:t>
            </a:r>
            <a:r>
              <a:rPr lang="en-US" dirty="0"/>
              <a:t>is £</a:t>
            </a:r>
            <a:r>
              <a:rPr lang="en-US" dirty="0" smtClean="0"/>
              <a:t>34,000.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Highest number of customers are in age range of 30 and 40. Age is somewhat negatively correlated with Spend.</a:t>
            </a:r>
          </a:p>
          <a:p>
            <a:pPr>
              <a:lnSpc>
                <a:spcPct val="110000"/>
              </a:lnSpc>
            </a:pPr>
            <a:r>
              <a:rPr lang="en-US" dirty="0"/>
              <a:t>Holders of </a:t>
            </a:r>
            <a:r>
              <a:rPr lang="en-US" dirty="0" err="1"/>
              <a:t>CC_only</a:t>
            </a:r>
            <a:r>
              <a:rPr lang="en-US" dirty="0"/>
              <a:t> </a:t>
            </a:r>
            <a:r>
              <a:rPr lang="en-US" dirty="0" smtClean="0"/>
              <a:t>account types have the highest </a:t>
            </a:r>
            <a:r>
              <a:rPr lang="en-US" dirty="0"/>
              <a:t>average salary of £32000. For Merchant Z, average spend in </a:t>
            </a:r>
            <a:r>
              <a:rPr lang="en-US" dirty="0" err="1"/>
              <a:t>CC_only</a:t>
            </a:r>
            <a:r>
              <a:rPr lang="en-US" dirty="0"/>
              <a:t> is £7769 and average spend in MTA_CC is £61,000 approx. </a:t>
            </a:r>
            <a:r>
              <a:rPr lang="en-US" dirty="0" err="1"/>
              <a:t>MTA_only</a:t>
            </a:r>
            <a:r>
              <a:rPr lang="en-US" dirty="0"/>
              <a:t> </a:t>
            </a:r>
            <a:r>
              <a:rPr lang="en-US" dirty="0" smtClean="0"/>
              <a:t>account holders </a:t>
            </a:r>
            <a:r>
              <a:rPr lang="en-US" dirty="0"/>
              <a:t>have </a:t>
            </a:r>
            <a:r>
              <a:rPr lang="en-US" dirty="0" smtClean="0"/>
              <a:t>the lowest </a:t>
            </a:r>
            <a:r>
              <a:rPr lang="en-US" dirty="0"/>
              <a:t>average salary</a:t>
            </a:r>
            <a:r>
              <a:rPr lang="en-US" dirty="0" smtClean="0"/>
              <a:t>.</a:t>
            </a:r>
          </a:p>
          <a:p>
            <a:pPr>
              <a:lnSpc>
                <a:spcPct val="110000"/>
              </a:lnSpc>
            </a:pPr>
            <a:r>
              <a:rPr lang="en-US" dirty="0"/>
              <a:t>Merchant Z has an average Spend of £59,000. In 2015, Z </a:t>
            </a:r>
            <a:r>
              <a:rPr lang="en-US" dirty="0" smtClean="0"/>
              <a:t>had </a:t>
            </a:r>
            <a:r>
              <a:rPr lang="en-US" dirty="0"/>
              <a:t>growth of 36</a:t>
            </a:r>
            <a:r>
              <a:rPr lang="en-US" dirty="0" smtClean="0"/>
              <a:t>% YOY </a:t>
            </a:r>
            <a:r>
              <a:rPr lang="en-US" dirty="0"/>
              <a:t>in Spend, whereas as Y and X had 41% and 37</a:t>
            </a:r>
            <a:r>
              <a:rPr lang="en-US" dirty="0" smtClean="0"/>
              <a:t>% YOY </a:t>
            </a:r>
            <a:r>
              <a:rPr lang="en-US" dirty="0"/>
              <a:t>growth respectively</a:t>
            </a:r>
            <a:r>
              <a:rPr lang="en-US" dirty="0" smtClean="0"/>
              <a:t>.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ATS is lowest for Z. ATS </a:t>
            </a:r>
            <a:r>
              <a:rPr lang="en-US" dirty="0"/>
              <a:t>for Z is 36% lower </a:t>
            </a:r>
            <a:r>
              <a:rPr lang="en-US" dirty="0" smtClean="0"/>
              <a:t>than of </a:t>
            </a:r>
            <a:r>
              <a:rPr lang="en-US" dirty="0"/>
              <a:t>X for </a:t>
            </a:r>
            <a:r>
              <a:rPr lang="en-US" dirty="0" err="1" smtClean="0"/>
              <a:t>CC_only</a:t>
            </a:r>
            <a:r>
              <a:rPr lang="en-US" dirty="0" smtClean="0"/>
              <a:t> accounts, </a:t>
            </a:r>
            <a:r>
              <a:rPr lang="en-US" dirty="0"/>
              <a:t>8% lower in MTA_CC </a:t>
            </a:r>
            <a:r>
              <a:rPr lang="en-US" dirty="0" smtClean="0"/>
              <a:t>accounts </a:t>
            </a:r>
            <a:r>
              <a:rPr lang="en-US" dirty="0"/>
              <a:t>and 16% lower for </a:t>
            </a:r>
            <a:r>
              <a:rPr lang="en-US" dirty="0" err="1"/>
              <a:t>MTA_only</a:t>
            </a:r>
            <a:r>
              <a:rPr lang="en-US" dirty="0"/>
              <a:t> </a:t>
            </a:r>
            <a:r>
              <a:rPr lang="en-US" dirty="0" smtClean="0"/>
              <a:t>accounts. </a:t>
            </a:r>
          </a:p>
          <a:p>
            <a:pPr>
              <a:lnSpc>
                <a:spcPct val="110000"/>
              </a:lnSpc>
            </a:pPr>
            <a:r>
              <a:rPr lang="en-US" dirty="0" err="1" smtClean="0"/>
              <a:t>MTA_only</a:t>
            </a:r>
            <a:r>
              <a:rPr lang="en-US" dirty="0" smtClean="0"/>
              <a:t> have </a:t>
            </a:r>
            <a:r>
              <a:rPr lang="en-US" dirty="0"/>
              <a:t>the highest transactions in Region 3, followed by </a:t>
            </a:r>
            <a:r>
              <a:rPr lang="en-US" dirty="0" smtClean="0"/>
              <a:t>MTA_CC.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491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978" y="2808979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APPENDIX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2779" y="278654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Model 1: Regression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426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4924747" cy="965658"/>
          </a:xfrm>
        </p:spPr>
        <p:txBody>
          <a:bodyPr>
            <a:normAutofit/>
          </a:bodyPr>
          <a:lstStyle/>
          <a:p>
            <a:r>
              <a:rPr lang="en-US" dirty="0" smtClean="0"/>
              <a:t>Regression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1" y="977361"/>
            <a:ext cx="4632477" cy="5909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Regression Formula:</a:t>
            </a:r>
          </a:p>
          <a:p>
            <a:endParaRPr lang="en-US" dirty="0"/>
          </a:p>
          <a:p>
            <a:r>
              <a:rPr lang="mr-IN" dirty="0" smtClean="0"/>
              <a:t>y</a:t>
            </a:r>
            <a:r>
              <a:rPr lang="en-US" dirty="0" smtClean="0"/>
              <a:t> </a:t>
            </a:r>
            <a:r>
              <a:rPr lang="mr-IN" dirty="0" smtClean="0"/>
              <a:t>=</a:t>
            </a:r>
            <a:r>
              <a:rPr lang="en-US" dirty="0" smtClean="0"/>
              <a:t> </a:t>
            </a:r>
            <a:r>
              <a:rPr lang="mr-IN" dirty="0" smtClean="0"/>
              <a:t>β</a:t>
            </a:r>
            <a:r>
              <a:rPr lang="mr-IN" baseline="-25000" dirty="0" smtClean="0"/>
              <a:t>0</a:t>
            </a:r>
            <a:r>
              <a:rPr lang="en-US" baseline="-25000" dirty="0" smtClean="0"/>
              <a:t> </a:t>
            </a:r>
            <a:r>
              <a:rPr lang="mr-IN" dirty="0" smtClean="0"/>
              <a:t>+</a:t>
            </a:r>
            <a:r>
              <a:rPr lang="en-US" dirty="0" smtClean="0"/>
              <a:t> </a:t>
            </a:r>
            <a:r>
              <a:rPr lang="mr-IN" dirty="0" smtClean="0"/>
              <a:t>β</a:t>
            </a:r>
            <a:r>
              <a:rPr lang="mr-IN" baseline="-25000" dirty="0" smtClean="0"/>
              <a:t>1</a:t>
            </a:r>
            <a:r>
              <a:rPr lang="en-US" dirty="0" smtClean="0"/>
              <a:t>A.T:MTA_CC </a:t>
            </a:r>
            <a:r>
              <a:rPr lang="mr-IN" dirty="0" smtClean="0"/>
              <a:t>+</a:t>
            </a:r>
            <a:r>
              <a:rPr lang="en-US" dirty="0" smtClean="0"/>
              <a:t> </a:t>
            </a:r>
            <a:r>
              <a:rPr lang="mr-IN" dirty="0" smtClean="0"/>
              <a:t>β</a:t>
            </a:r>
            <a:r>
              <a:rPr lang="mr-IN" baseline="-25000" dirty="0" smtClean="0"/>
              <a:t>2</a:t>
            </a:r>
            <a:r>
              <a:rPr lang="en-US" dirty="0" err="1" smtClean="0"/>
              <a:t>A.T:MTA_only</a:t>
            </a:r>
            <a:r>
              <a:rPr lang="en-US" dirty="0" smtClean="0"/>
              <a:t> </a:t>
            </a:r>
            <a:r>
              <a:rPr lang="mr-IN" dirty="0" smtClean="0"/>
              <a:t>+</a:t>
            </a:r>
            <a:r>
              <a:rPr lang="en-US" dirty="0" smtClean="0"/>
              <a:t> </a:t>
            </a:r>
            <a:r>
              <a:rPr lang="mr-IN" dirty="0" smtClean="0"/>
              <a:t>β</a:t>
            </a:r>
            <a:r>
              <a:rPr lang="mr-IN" baseline="-25000" dirty="0" smtClean="0"/>
              <a:t>3</a:t>
            </a:r>
            <a:r>
              <a:rPr lang="en-US" dirty="0" err="1" smtClean="0"/>
              <a:t>MerchantY</a:t>
            </a:r>
            <a:r>
              <a:rPr lang="mr-IN" dirty="0" smtClean="0"/>
              <a:t>+β</a:t>
            </a:r>
            <a:r>
              <a:rPr lang="mr-IN" baseline="-25000" dirty="0" smtClean="0"/>
              <a:t>4</a:t>
            </a:r>
            <a:r>
              <a:rPr lang="en-US" dirty="0" err="1" smtClean="0"/>
              <a:t>MerchantZ</a:t>
            </a:r>
            <a:r>
              <a:rPr lang="mr-IN" dirty="0" smtClean="0"/>
              <a:t>+β</a:t>
            </a:r>
            <a:r>
              <a:rPr lang="mr-IN" baseline="-25000" dirty="0" smtClean="0"/>
              <a:t>5</a:t>
            </a:r>
            <a:r>
              <a:rPr lang="en-US" dirty="0" smtClean="0"/>
              <a:t>Transactions</a:t>
            </a:r>
            <a:r>
              <a:rPr lang="mr-IN" dirty="0" smtClean="0"/>
              <a:t>+β</a:t>
            </a:r>
            <a:r>
              <a:rPr lang="en-US" baseline="-25000" dirty="0" smtClean="0"/>
              <a:t>6</a:t>
            </a:r>
            <a:r>
              <a:rPr lang="en-US" dirty="0" smtClean="0"/>
              <a:t>Mon02+</a:t>
            </a:r>
            <a:r>
              <a:rPr lang="mr-IN" dirty="0" smtClean="0"/>
              <a:t>β</a:t>
            </a:r>
            <a:r>
              <a:rPr lang="en-US" baseline="-25000" dirty="0" smtClean="0"/>
              <a:t>7</a:t>
            </a:r>
            <a:r>
              <a:rPr lang="en-US" dirty="0" smtClean="0"/>
              <a:t>Mon03+</a:t>
            </a:r>
            <a:r>
              <a:rPr lang="mr-IN" dirty="0" smtClean="0"/>
              <a:t>β</a:t>
            </a:r>
            <a:r>
              <a:rPr lang="en-US" baseline="-25000" dirty="0" smtClean="0"/>
              <a:t>8</a:t>
            </a:r>
            <a:r>
              <a:rPr lang="en-US" dirty="0" smtClean="0"/>
              <a:t>Mon04+</a:t>
            </a:r>
            <a:r>
              <a:rPr lang="mr-IN" dirty="0" smtClean="0"/>
              <a:t>β</a:t>
            </a:r>
            <a:r>
              <a:rPr lang="en-US" baseline="-25000" dirty="0" smtClean="0"/>
              <a:t>9</a:t>
            </a:r>
            <a:r>
              <a:rPr lang="en-US" dirty="0" smtClean="0"/>
              <a:t>Mon05+</a:t>
            </a:r>
            <a:r>
              <a:rPr lang="mr-IN" dirty="0" smtClean="0"/>
              <a:t>β</a:t>
            </a:r>
            <a:r>
              <a:rPr lang="en-US" baseline="-25000" dirty="0" smtClean="0"/>
              <a:t>10</a:t>
            </a:r>
            <a:r>
              <a:rPr lang="en-US" dirty="0" smtClean="0"/>
              <a:t>Mon06+</a:t>
            </a:r>
            <a:r>
              <a:rPr lang="mr-IN" dirty="0" smtClean="0"/>
              <a:t>β</a:t>
            </a:r>
            <a:r>
              <a:rPr lang="en-US" baseline="-25000" dirty="0" smtClean="0"/>
              <a:t>11 </a:t>
            </a:r>
            <a:r>
              <a:rPr lang="en-US" dirty="0" smtClean="0"/>
              <a:t>Mon07+</a:t>
            </a:r>
            <a:r>
              <a:rPr lang="mr-IN" dirty="0" smtClean="0"/>
              <a:t>β</a:t>
            </a:r>
            <a:r>
              <a:rPr lang="en-US" baseline="-25000" dirty="0" smtClean="0"/>
              <a:t>12</a:t>
            </a:r>
            <a:r>
              <a:rPr lang="en-US" dirty="0" smtClean="0"/>
              <a:t>Mon08+</a:t>
            </a:r>
            <a:r>
              <a:rPr lang="mr-IN" dirty="0" smtClean="0"/>
              <a:t>β</a:t>
            </a:r>
            <a:r>
              <a:rPr lang="en-US" baseline="-25000" dirty="0" smtClean="0"/>
              <a:t>13</a:t>
            </a:r>
            <a:r>
              <a:rPr lang="en-US" dirty="0" smtClean="0"/>
              <a:t>Mon09+</a:t>
            </a:r>
            <a:r>
              <a:rPr lang="mr-IN" dirty="0" smtClean="0"/>
              <a:t>β</a:t>
            </a:r>
            <a:r>
              <a:rPr lang="en-US" baseline="-25000" dirty="0" smtClean="0"/>
              <a:t>14</a:t>
            </a:r>
            <a:r>
              <a:rPr lang="en-US" dirty="0" smtClean="0"/>
              <a:t>Mon10+</a:t>
            </a:r>
            <a:r>
              <a:rPr lang="mr-IN" dirty="0" smtClean="0"/>
              <a:t>β</a:t>
            </a:r>
            <a:r>
              <a:rPr lang="en-US" baseline="-25000" dirty="0" smtClean="0"/>
              <a:t>15 </a:t>
            </a:r>
            <a:r>
              <a:rPr lang="en-US" dirty="0" smtClean="0"/>
              <a:t>Mon11+</a:t>
            </a:r>
            <a:r>
              <a:rPr lang="mr-IN" dirty="0" smtClean="0"/>
              <a:t>β</a:t>
            </a:r>
            <a:r>
              <a:rPr lang="en-US" baseline="-25000" dirty="0" smtClean="0"/>
              <a:t>16</a:t>
            </a:r>
            <a:r>
              <a:rPr lang="en-US" dirty="0" smtClean="0"/>
              <a:t>Mon12+</a:t>
            </a:r>
            <a:r>
              <a:rPr lang="mr-IN" dirty="0" smtClean="0"/>
              <a:t>β</a:t>
            </a:r>
            <a:r>
              <a:rPr lang="en-US" baseline="-25000" dirty="0" smtClean="0"/>
              <a:t>17</a:t>
            </a:r>
            <a:r>
              <a:rPr lang="mr-IN" dirty="0" smtClean="0"/>
              <a:t>Y</a:t>
            </a:r>
            <a:r>
              <a:rPr lang="en-US" dirty="0" smtClean="0"/>
              <a:t>ear2015+</a:t>
            </a:r>
            <a:r>
              <a:rPr lang="mr-IN" dirty="0" smtClean="0"/>
              <a:t>β</a:t>
            </a:r>
            <a:r>
              <a:rPr lang="en-US" baseline="-25000" dirty="0" smtClean="0"/>
              <a:t>18</a:t>
            </a:r>
            <a:r>
              <a:rPr lang="en-US" dirty="0" smtClean="0"/>
              <a:t>I(Tran)</a:t>
            </a:r>
            <a:r>
              <a:rPr lang="en-US" baseline="30000" dirty="0" smtClean="0"/>
              <a:t>2</a:t>
            </a:r>
            <a:r>
              <a:rPr lang="en-US" dirty="0"/>
              <a:t>+</a:t>
            </a:r>
            <a:r>
              <a:rPr lang="mr-IN" dirty="0" smtClean="0"/>
              <a:t>β</a:t>
            </a:r>
            <a:r>
              <a:rPr lang="en-US" baseline="-25000" dirty="0" smtClean="0"/>
              <a:t>22</a:t>
            </a:r>
            <a:r>
              <a:rPr lang="en-US" dirty="0" smtClean="0"/>
              <a:t>Region2 + </a:t>
            </a:r>
            <a:r>
              <a:rPr lang="mr-IN" dirty="0" smtClean="0"/>
              <a:t>β</a:t>
            </a:r>
            <a:r>
              <a:rPr lang="en-US" baseline="-25000" dirty="0" smtClean="0"/>
              <a:t>23</a:t>
            </a:r>
            <a:r>
              <a:rPr lang="en-US" dirty="0" smtClean="0"/>
              <a:t>Region3 +</a:t>
            </a:r>
            <a:r>
              <a:rPr lang="mr-IN" dirty="0" smtClean="0"/>
              <a:t>β</a:t>
            </a:r>
            <a:r>
              <a:rPr lang="en-US" baseline="-25000" dirty="0" smtClean="0"/>
              <a:t>19 </a:t>
            </a:r>
            <a:r>
              <a:rPr lang="en-US" dirty="0" err="1" smtClean="0"/>
              <a:t>A.T:MTA_CC:MerchantY</a:t>
            </a:r>
            <a:r>
              <a:rPr lang="en-US" dirty="0" smtClean="0"/>
              <a:t> +</a:t>
            </a:r>
            <a:r>
              <a:rPr lang="mr-IN" dirty="0" smtClean="0"/>
              <a:t>β</a:t>
            </a:r>
            <a:r>
              <a:rPr lang="en-US" baseline="-25000" dirty="0" smtClean="0"/>
              <a:t>20 </a:t>
            </a:r>
            <a:r>
              <a:rPr lang="en-US" dirty="0" smtClean="0"/>
              <a:t>A.T: </a:t>
            </a:r>
            <a:r>
              <a:rPr lang="en-US" dirty="0" err="1" smtClean="0"/>
              <a:t>MTA_only</a:t>
            </a:r>
            <a:r>
              <a:rPr lang="en-US" dirty="0" smtClean="0"/>
              <a:t>: </a:t>
            </a:r>
            <a:r>
              <a:rPr lang="en-US" dirty="0" err="1" smtClean="0"/>
              <a:t>MerchantY</a:t>
            </a:r>
            <a:r>
              <a:rPr lang="en-US" dirty="0" smtClean="0"/>
              <a:t> + </a:t>
            </a:r>
            <a:r>
              <a:rPr lang="mr-IN" dirty="0" smtClean="0"/>
              <a:t>β</a:t>
            </a:r>
            <a:r>
              <a:rPr lang="en-US" baseline="-25000" dirty="0" smtClean="0"/>
              <a:t>21 </a:t>
            </a:r>
            <a:r>
              <a:rPr lang="en-US" dirty="0"/>
              <a:t>A.T</a:t>
            </a:r>
            <a:r>
              <a:rPr lang="en-US" dirty="0" smtClean="0"/>
              <a:t>: MTA_CC: </a:t>
            </a:r>
            <a:r>
              <a:rPr lang="en-US" dirty="0" err="1" smtClean="0"/>
              <a:t>MerchantZ</a:t>
            </a:r>
            <a:r>
              <a:rPr lang="en-US" dirty="0" smtClean="0"/>
              <a:t> + </a:t>
            </a:r>
            <a:r>
              <a:rPr lang="mr-IN" dirty="0" smtClean="0"/>
              <a:t>β</a:t>
            </a:r>
            <a:r>
              <a:rPr lang="en-US" baseline="-25000" dirty="0" smtClean="0"/>
              <a:t>20  </a:t>
            </a:r>
            <a:r>
              <a:rPr lang="en-US" dirty="0" err="1" smtClean="0"/>
              <a:t>A.T</a:t>
            </a:r>
            <a:r>
              <a:rPr lang="en-US" dirty="0" err="1"/>
              <a:t>:MTA_only</a:t>
            </a:r>
            <a:r>
              <a:rPr lang="en-US" dirty="0" smtClean="0"/>
              <a:t>: </a:t>
            </a:r>
            <a:r>
              <a:rPr lang="en-US" dirty="0" err="1" smtClean="0"/>
              <a:t>MerchantZ</a:t>
            </a:r>
            <a:r>
              <a:rPr lang="en-US" dirty="0" smtClean="0"/>
              <a:t> + </a:t>
            </a:r>
            <a:r>
              <a:rPr lang="mr-IN" dirty="0" smtClean="0"/>
              <a:t>β</a:t>
            </a:r>
            <a:r>
              <a:rPr lang="en-US" baseline="-25000" dirty="0" smtClean="0"/>
              <a:t>21 </a:t>
            </a:r>
            <a:r>
              <a:rPr lang="en-US" dirty="0" smtClean="0"/>
              <a:t>Transactions: Region2 + </a:t>
            </a:r>
            <a:r>
              <a:rPr lang="mr-IN" dirty="0" smtClean="0"/>
              <a:t>β</a:t>
            </a:r>
            <a:r>
              <a:rPr lang="en-US" baseline="-25000" dirty="0" smtClean="0"/>
              <a:t>21</a:t>
            </a:r>
            <a:r>
              <a:rPr lang="en-US" dirty="0" smtClean="0"/>
              <a:t>Transactions:Region3 + </a:t>
            </a:r>
            <a:r>
              <a:rPr lang="mr-IN" dirty="0" smtClean="0"/>
              <a:t>ε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Here, </a:t>
            </a:r>
            <a:r>
              <a:rPr lang="mr-IN" dirty="0" smtClean="0"/>
              <a:t>β</a:t>
            </a:r>
            <a:r>
              <a:rPr lang="mr-IN" baseline="-25000" dirty="0" smtClean="0"/>
              <a:t>0</a:t>
            </a:r>
            <a:r>
              <a:rPr lang="en-US" dirty="0" smtClean="0"/>
              <a:t> (reference) is Account </a:t>
            </a:r>
            <a:r>
              <a:rPr lang="en-US" dirty="0" err="1" smtClean="0"/>
              <a:t>Type:CC_only</a:t>
            </a:r>
            <a:r>
              <a:rPr lang="en-US" dirty="0" smtClean="0"/>
              <a:t>, Merchant X, Mon01, Region1, Year2014, A.T: </a:t>
            </a:r>
            <a:r>
              <a:rPr lang="en-US" dirty="0" err="1" smtClean="0"/>
              <a:t>CC_only</a:t>
            </a:r>
            <a:r>
              <a:rPr lang="en-US" dirty="0" smtClean="0"/>
              <a:t>: Merchant X, and Transactions:Region1; </a:t>
            </a:r>
            <a:r>
              <a:rPr lang="mr-IN" dirty="0"/>
              <a:t>β</a:t>
            </a:r>
            <a:r>
              <a:rPr lang="mr-IN" baseline="-25000" dirty="0"/>
              <a:t>0</a:t>
            </a:r>
            <a:r>
              <a:rPr lang="en-US" dirty="0" smtClean="0"/>
              <a:t> = 0.015, and it’s not significant as </a:t>
            </a:r>
            <a:r>
              <a:rPr lang="en-US" dirty="0"/>
              <a:t>there </a:t>
            </a:r>
            <a:r>
              <a:rPr lang="en-US" dirty="0" smtClean="0"/>
              <a:t>is not any </a:t>
            </a:r>
            <a:r>
              <a:rPr lang="en-US" dirty="0"/>
              <a:t>sufficient statistical evidence that it's different from zero</a:t>
            </a:r>
            <a:r>
              <a:rPr lang="en-US" dirty="0" smtClean="0"/>
              <a:t>.</a:t>
            </a:r>
          </a:p>
        </p:txBody>
      </p:sp>
      <p:pic>
        <p:nvPicPr>
          <p:cNvPr id="6" name="Picture 5" descr="coeff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133" y="133045"/>
            <a:ext cx="7459393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001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575444"/>
            <a:ext cx="1814325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Residuals do not have any discernible pattern.</a:t>
            </a:r>
          </a:p>
          <a:p>
            <a:endParaRPr lang="en-US" dirty="0"/>
          </a:p>
          <a:p>
            <a:r>
              <a:rPr lang="en-US" dirty="0" smtClean="0"/>
              <a:t>However, </a:t>
            </a:r>
            <a:r>
              <a:rPr lang="en-US" dirty="0" err="1" smtClean="0"/>
              <a:t>QQPlot</a:t>
            </a:r>
            <a:r>
              <a:rPr lang="en-US" dirty="0" smtClean="0"/>
              <a:t> reveals, they are not normally distributed.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Salary, Spend, Transactions, and Age variables were also not normally distributed.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523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Plotting the Regression </a:t>
            </a:r>
            <a:r>
              <a:rPr lang="en-US" dirty="0"/>
              <a:t>M</a:t>
            </a:r>
            <a:r>
              <a:rPr lang="en-US" dirty="0" smtClean="0"/>
              <a:t>odel</a:t>
            </a:r>
            <a:endParaRPr lang="en-US" dirty="0"/>
          </a:p>
        </p:txBody>
      </p:sp>
      <p:pic>
        <p:nvPicPr>
          <p:cNvPr id="3" name="Picture 2" descr="respl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984" y="0"/>
            <a:ext cx="10003016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94673" y="-1"/>
            <a:ext cx="2284008" cy="1491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Regression Residuals (errors)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gpairs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732" y="1228790"/>
            <a:ext cx="9191056" cy="56292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solidFill>
            <a:srgbClr val="FFFFFF"/>
          </a:solidFill>
        </p:spPr>
        <p:txBody>
          <a:bodyPr/>
          <a:lstStyle/>
          <a:p>
            <a:r>
              <a:rPr lang="en-US" dirty="0" smtClean="0"/>
              <a:t>Salary distribution is the same for similar Account Types and Customers.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10" y="365125"/>
            <a:ext cx="2539882" cy="575859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Spend pattern between gender is the same. 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Spend at Merchant X is lowest.</a:t>
            </a:r>
            <a:endParaRPr lang="en-US" dirty="0"/>
          </a:p>
        </p:txBody>
      </p:sp>
      <p:pic>
        <p:nvPicPr>
          <p:cNvPr id="3" name="Picture 2" descr="ggpairs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600" y="204124"/>
            <a:ext cx="9081166" cy="656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167"/>
            <a:ext cx="3412965" cy="5668812"/>
          </a:xfrm>
        </p:spPr>
        <p:txBody>
          <a:bodyPr>
            <a:normAutofit/>
          </a:bodyPr>
          <a:lstStyle/>
          <a:p>
            <a:r>
              <a:rPr lang="en-US" dirty="0" smtClean="0"/>
              <a:t>Distribution of Data: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Spend &amp; Transactions is right-skewed</a:t>
            </a:r>
            <a:endParaRPr lang="en-US" dirty="0"/>
          </a:p>
        </p:txBody>
      </p:sp>
      <p:pic>
        <p:nvPicPr>
          <p:cNvPr id="3" name="Picture 2" descr="trx_hi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627" y="3657549"/>
            <a:ext cx="8532637" cy="3110246"/>
          </a:xfrm>
          <a:prstGeom prst="rect">
            <a:avLst/>
          </a:prstGeom>
        </p:spPr>
      </p:pic>
      <p:pic>
        <p:nvPicPr>
          <p:cNvPr id="4" name="Picture 3" descr="spend_his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535" y="329223"/>
            <a:ext cx="8526943" cy="310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atterplot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" r="1" b="3957"/>
          <a:stretch/>
        </p:blipFill>
        <p:spPr>
          <a:xfrm>
            <a:off x="1417345" y="1045026"/>
            <a:ext cx="10207718" cy="5895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861" y="158760"/>
            <a:ext cx="10515600" cy="1325563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Higher Age, lower Spend; Increase in Salary, decrease in Spend.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3816" y="365125"/>
            <a:ext cx="2690798" cy="64928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Lowest Spend in </a:t>
            </a:r>
            <a:r>
              <a:rPr lang="en-US" dirty="0" err="1" smtClean="0"/>
              <a:t>CC_only</a:t>
            </a:r>
            <a:r>
              <a:rPr lang="en-US" dirty="0" smtClean="0"/>
              <a:t> accounts &amp; Highest Spend in </a:t>
            </a:r>
            <a:r>
              <a:rPr lang="en-US" dirty="0" err="1" smtClean="0"/>
              <a:t>MTA_only</a:t>
            </a:r>
            <a:r>
              <a:rPr lang="en-US" dirty="0" smtClean="0"/>
              <a:t> accounts</a:t>
            </a:r>
            <a:endParaRPr lang="en-US" dirty="0"/>
          </a:p>
        </p:txBody>
      </p:sp>
      <p:pic>
        <p:nvPicPr>
          <p:cNvPr id="3" name="Picture 2" descr="pointplot_sal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0" b="227"/>
          <a:stretch/>
        </p:blipFill>
        <p:spPr>
          <a:xfrm>
            <a:off x="2568792" y="702857"/>
            <a:ext cx="9615133" cy="580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72" y="0"/>
            <a:ext cx="4924747" cy="965658"/>
          </a:xfrm>
        </p:spPr>
        <p:txBody>
          <a:bodyPr>
            <a:normAutofit/>
          </a:bodyPr>
          <a:lstStyle/>
          <a:p>
            <a:r>
              <a:rPr lang="en-US" dirty="0" smtClean="0"/>
              <a:t>Model Output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" y="977360"/>
            <a:ext cx="3971190" cy="5632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predictors: Region, Transactions, Age, Month, Year and </a:t>
            </a:r>
            <a:r>
              <a:rPr lang="en-US" dirty="0" err="1" smtClean="0"/>
              <a:t>Account_Type</a:t>
            </a:r>
            <a:r>
              <a:rPr lang="en-US" dirty="0" smtClean="0"/>
              <a:t> explain 98.81% of variability in Spend. The model is non-linear in nature. The model formula is:</a:t>
            </a:r>
          </a:p>
          <a:p>
            <a:endParaRPr lang="en-US" dirty="0"/>
          </a:p>
          <a:p>
            <a:r>
              <a:rPr lang="en-US" dirty="0" smtClean="0"/>
              <a:t>Here, </a:t>
            </a:r>
            <a:r>
              <a:rPr lang="mr-IN" dirty="0" smtClean="0"/>
              <a:t>β</a:t>
            </a:r>
            <a:r>
              <a:rPr lang="mr-IN" baseline="-25000" dirty="0" smtClean="0"/>
              <a:t>0</a:t>
            </a:r>
            <a:r>
              <a:rPr lang="en-US" dirty="0" smtClean="0"/>
              <a:t> (base) is Account </a:t>
            </a:r>
            <a:r>
              <a:rPr lang="en-US" dirty="0" err="1" smtClean="0"/>
              <a:t>Type:CC_only</a:t>
            </a:r>
            <a:r>
              <a:rPr lang="en-US" dirty="0" smtClean="0"/>
              <a:t>, Merchant X, Mon01, Region1, Year2014, A.T: </a:t>
            </a:r>
            <a:r>
              <a:rPr lang="en-US" dirty="0" err="1" smtClean="0"/>
              <a:t>CC_only</a:t>
            </a:r>
            <a:r>
              <a:rPr lang="en-US" dirty="0" smtClean="0"/>
              <a:t>: Merchant X, and Transactions:Region1; </a:t>
            </a:r>
            <a:r>
              <a:rPr lang="mr-IN" dirty="0"/>
              <a:t>β</a:t>
            </a:r>
            <a:r>
              <a:rPr lang="mr-IN" baseline="-25000" dirty="0"/>
              <a:t>0</a:t>
            </a:r>
            <a:r>
              <a:rPr lang="en-US" dirty="0" smtClean="0"/>
              <a:t> = 0.015, and it’s not significant as </a:t>
            </a:r>
            <a:r>
              <a:rPr lang="en-US" dirty="0"/>
              <a:t>there </a:t>
            </a:r>
            <a:r>
              <a:rPr lang="en-US" dirty="0" smtClean="0"/>
              <a:t>is not any </a:t>
            </a:r>
            <a:r>
              <a:rPr lang="en-US" dirty="0"/>
              <a:t>sufficient statistical evidence that it's different from zero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Each coefficient represents the additional effect of adding that variable to the model, if the effects of all other variables in the model are already accounted for.</a:t>
            </a:r>
          </a:p>
          <a:p>
            <a:endParaRPr lang="en-US" dirty="0" smtClean="0"/>
          </a:p>
        </p:txBody>
      </p:sp>
      <p:pic>
        <p:nvPicPr>
          <p:cNvPr id="6" name="Picture 5" descr="coef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708" y="1"/>
            <a:ext cx="7746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8212"/>
          </a:xfrm>
        </p:spPr>
        <p:txBody>
          <a:bodyPr/>
          <a:lstStyle/>
          <a:p>
            <a:pPr algn="ctr"/>
            <a:r>
              <a:rPr lang="en-US" dirty="0" smtClean="0"/>
              <a:t>Model Interpretation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793" y="1249887"/>
            <a:ext cx="12091207" cy="4985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Here, </a:t>
            </a:r>
            <a:r>
              <a:rPr lang="mr-IN" sz="2000" dirty="0"/>
              <a:t>β</a:t>
            </a:r>
            <a:r>
              <a:rPr lang="mr-IN" sz="2000" baseline="-25000" dirty="0"/>
              <a:t>0</a:t>
            </a:r>
            <a:r>
              <a:rPr lang="en-US" sz="2000" dirty="0"/>
              <a:t> (reference) is Account </a:t>
            </a:r>
            <a:r>
              <a:rPr lang="en-US" sz="2000" dirty="0" err="1"/>
              <a:t>Type:CC_only</a:t>
            </a:r>
            <a:r>
              <a:rPr lang="en-US" sz="2000" dirty="0"/>
              <a:t>, Merchant X, </a:t>
            </a:r>
            <a:r>
              <a:rPr lang="en-US" sz="2000" dirty="0" smtClean="0"/>
              <a:t>Month 1</a:t>
            </a:r>
            <a:r>
              <a:rPr lang="en-US" sz="2000" dirty="0"/>
              <a:t>, Region1, Year2014, </a:t>
            </a:r>
            <a:r>
              <a:rPr lang="en-US" sz="2000" dirty="0" err="1" smtClean="0"/>
              <a:t>Account_Type</a:t>
            </a:r>
            <a:r>
              <a:rPr lang="en-US" sz="2000" dirty="0" smtClean="0"/>
              <a:t>: </a:t>
            </a:r>
            <a:r>
              <a:rPr lang="en-US" sz="2000" dirty="0" err="1"/>
              <a:t>CC_only</a:t>
            </a:r>
            <a:r>
              <a:rPr lang="en-US" sz="2000" dirty="0"/>
              <a:t>: Merchant X, and Transactions:</a:t>
            </a:r>
            <a:r>
              <a:rPr lang="en-US" sz="2000" dirty="0" smtClean="0"/>
              <a:t>Region1.</a:t>
            </a:r>
            <a:endParaRPr lang="en-US" sz="2000" b="1" dirty="0" smtClean="0">
              <a:solidFill>
                <a:srgbClr val="0000FF"/>
              </a:solidFill>
            </a:endParaRPr>
          </a:p>
          <a:p>
            <a:endParaRPr lang="en-US" sz="2000" b="1" dirty="0">
              <a:solidFill>
                <a:srgbClr val="0000FF"/>
              </a:solidFill>
            </a:endParaRPr>
          </a:p>
          <a:p>
            <a:r>
              <a:rPr lang="en-US" sz="2000" b="1" dirty="0" smtClean="0">
                <a:solidFill>
                  <a:srgbClr val="0000FF"/>
                </a:solidFill>
              </a:rPr>
              <a:t>The </a:t>
            </a:r>
            <a:r>
              <a:rPr lang="en-US" sz="2000" b="1" dirty="0" smtClean="0">
                <a:solidFill>
                  <a:srgbClr val="0000FF"/>
                </a:solidFill>
              </a:rPr>
              <a:t>mean effect </a:t>
            </a:r>
            <a:r>
              <a:rPr lang="en-US" sz="2000" b="1" dirty="0" smtClean="0">
                <a:solidFill>
                  <a:srgbClr val="0000FF"/>
                </a:solidFill>
              </a:rPr>
              <a:t>of Transactions on Spend: </a:t>
            </a:r>
            <a:r>
              <a:rPr lang="mr-IN" dirty="0" smtClean="0"/>
              <a:t>β</a:t>
            </a:r>
            <a:r>
              <a:rPr lang="mr-IN" baseline="-25000" dirty="0" smtClean="0"/>
              <a:t>5</a:t>
            </a:r>
            <a:r>
              <a:rPr lang="en-US" dirty="0" smtClean="0"/>
              <a:t>Transactions - </a:t>
            </a:r>
            <a:r>
              <a:rPr lang="mr-IN" dirty="0" smtClean="0"/>
              <a:t>β</a:t>
            </a:r>
            <a:r>
              <a:rPr lang="en-US" baseline="-25000" dirty="0" smtClean="0"/>
              <a:t>18</a:t>
            </a:r>
            <a:r>
              <a:rPr lang="en-US" dirty="0" smtClean="0"/>
              <a:t>I(Transactions^2) = </a:t>
            </a:r>
            <a:r>
              <a:rPr lang="en-US" dirty="0"/>
              <a:t>£</a:t>
            </a:r>
            <a:r>
              <a:rPr lang="en-US" dirty="0" smtClean="0"/>
              <a:t>3,568</a:t>
            </a:r>
          </a:p>
          <a:p>
            <a:r>
              <a:rPr lang="en-US" dirty="0" smtClean="0"/>
              <a:t>For every 1-unit increase in Transactions, the mean effect in spend is an increase by </a:t>
            </a:r>
            <a:r>
              <a:rPr lang="en-US" dirty="0"/>
              <a:t>£</a:t>
            </a:r>
            <a:r>
              <a:rPr lang="en-US" dirty="0" smtClean="0"/>
              <a:t>3,568 calculated as: (1.096*</a:t>
            </a:r>
            <a:r>
              <a:rPr lang="en-US" dirty="0" err="1" smtClean="0"/>
              <a:t>sd</a:t>
            </a:r>
            <a:r>
              <a:rPr lang="en-US" dirty="0" smtClean="0"/>
              <a:t> + mean)or </a:t>
            </a:r>
            <a:r>
              <a:rPr lang="en-US" dirty="0"/>
              <a:t>£</a:t>
            </a:r>
            <a:r>
              <a:rPr lang="en-US" dirty="0" smtClean="0"/>
              <a:t>6295; </a:t>
            </a:r>
            <a:r>
              <a:rPr lang="en-US" dirty="0"/>
              <a:t>l</a:t>
            </a:r>
            <a:r>
              <a:rPr lang="en-US" dirty="0" smtClean="0"/>
              <a:t>ess (</a:t>
            </a:r>
            <a:r>
              <a:rPr lang="mr-IN" dirty="0" smtClean="0"/>
              <a:t>–</a:t>
            </a:r>
            <a:r>
              <a:rPr lang="en-US" dirty="0" smtClean="0"/>
              <a:t> 0.040443 * </a:t>
            </a:r>
            <a:r>
              <a:rPr lang="en-US" dirty="0" err="1" smtClean="0"/>
              <a:t>sd</a:t>
            </a:r>
            <a:r>
              <a:rPr lang="en-US" dirty="0"/>
              <a:t> </a:t>
            </a:r>
            <a:r>
              <a:rPr lang="en-US" dirty="0" smtClean="0"/>
              <a:t>+mean) or - £2,726, here the </a:t>
            </a:r>
            <a:r>
              <a:rPr lang="en-US" dirty="0"/>
              <a:t>gain </a:t>
            </a:r>
            <a:r>
              <a:rPr lang="en-US" dirty="0" smtClean="0"/>
              <a:t>decreases as the square term of Transaction is negative. </a:t>
            </a:r>
          </a:p>
          <a:p>
            <a:endParaRPr lang="en-US" dirty="0"/>
          </a:p>
          <a:p>
            <a:r>
              <a:rPr lang="en-US" sz="2000" b="1" dirty="0" smtClean="0">
                <a:solidFill>
                  <a:schemeClr val="accent5"/>
                </a:solidFill>
              </a:rPr>
              <a:t>The mean effect of </a:t>
            </a:r>
            <a:r>
              <a:rPr lang="en-US" sz="2000" b="1" dirty="0" smtClean="0">
                <a:solidFill>
                  <a:schemeClr val="accent5"/>
                </a:solidFill>
              </a:rPr>
              <a:t>1</a:t>
            </a:r>
            <a:r>
              <a:rPr lang="en-US" sz="2000" b="1" dirty="0">
                <a:solidFill>
                  <a:schemeClr val="accent5"/>
                </a:solidFill>
              </a:rPr>
              <a:t>-unit increase </a:t>
            </a:r>
            <a:r>
              <a:rPr lang="en-US" sz="2000" b="1" dirty="0" smtClean="0">
                <a:solidFill>
                  <a:schemeClr val="accent5"/>
                </a:solidFill>
              </a:rPr>
              <a:t>of December month in 2014 on Spend</a:t>
            </a:r>
            <a:r>
              <a:rPr lang="en-US" sz="2000" b="1" dirty="0" smtClean="0"/>
              <a:t>:</a:t>
            </a:r>
            <a:r>
              <a:rPr lang="en-US" dirty="0" smtClean="0"/>
              <a:t> </a:t>
            </a:r>
          </a:p>
          <a:p>
            <a:r>
              <a:rPr lang="hr-HR" dirty="0" smtClean="0"/>
              <a:t>0.131921</a:t>
            </a:r>
            <a:r>
              <a:rPr lang="hr-HR" dirty="0"/>
              <a:t>* Mon12, or (</a:t>
            </a:r>
            <a:r>
              <a:rPr lang="hr-HR" dirty="0" smtClean="0"/>
              <a:t>0.131921*sd+mean) or </a:t>
            </a:r>
            <a:r>
              <a:rPr lang="en-US" dirty="0" smtClean="0"/>
              <a:t>£57,544.</a:t>
            </a:r>
          </a:p>
          <a:p>
            <a:endParaRPr lang="en-US" dirty="0"/>
          </a:p>
          <a:p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The </a:t>
            </a:r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mean effect 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of </a:t>
            </a:r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</a:rPr>
              <a:t>1-unit increase in Account Type: MTA_CC for Merchant Y on Spend in Region 3 and taking into account Year 2015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: 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is-IS" dirty="0" smtClean="0"/>
              <a:t>0.050461 * </a:t>
            </a:r>
            <a:r>
              <a:rPr lang="en-US" dirty="0" smtClean="0"/>
              <a:t>A.T</a:t>
            </a:r>
            <a:r>
              <a:rPr lang="en-US" dirty="0"/>
              <a:t>:MTA_CC </a:t>
            </a:r>
            <a:r>
              <a:rPr lang="en-US" dirty="0" smtClean="0"/>
              <a:t>+ </a:t>
            </a:r>
            <a:r>
              <a:rPr lang="nb-NO" dirty="0" smtClean="0"/>
              <a:t>0.015276 * </a:t>
            </a:r>
            <a:r>
              <a:rPr lang="en-US" dirty="0" smtClean="0"/>
              <a:t>Merchant Y </a:t>
            </a:r>
            <a:r>
              <a:rPr lang="is-IS" dirty="0" smtClean="0"/>
              <a:t>- 0.006804 * </a:t>
            </a:r>
            <a:r>
              <a:rPr lang="en-US" dirty="0" smtClean="0"/>
              <a:t>Region3 + </a:t>
            </a:r>
            <a:r>
              <a:rPr lang="fi-FI" dirty="0" smtClean="0"/>
              <a:t>0.134875 * </a:t>
            </a:r>
            <a:r>
              <a:rPr lang="en-US" dirty="0" smtClean="0"/>
              <a:t>A.T</a:t>
            </a:r>
            <a:r>
              <a:rPr lang="en-US" dirty="0"/>
              <a:t>:</a:t>
            </a:r>
            <a:r>
              <a:rPr lang="en-US" dirty="0" smtClean="0"/>
              <a:t>MTA_CC : Merchant Y </a:t>
            </a:r>
            <a:r>
              <a:rPr lang="mr-IN" dirty="0" smtClean="0"/>
              <a:t>-</a:t>
            </a:r>
            <a:r>
              <a:rPr lang="en-US" dirty="0" smtClean="0"/>
              <a:t> </a:t>
            </a:r>
            <a:r>
              <a:rPr lang="mr-IN" sz="1600" dirty="0"/>
              <a:t>0.027437</a:t>
            </a:r>
            <a:r>
              <a:rPr lang="en-US" dirty="0" smtClean="0"/>
              <a:t>* </a:t>
            </a:r>
            <a:r>
              <a:rPr lang="mr-IN" dirty="0" smtClean="0"/>
              <a:t>Y</a:t>
            </a:r>
            <a:r>
              <a:rPr lang="en-US" dirty="0" smtClean="0"/>
              <a:t>ear2015, or £52,822 + </a:t>
            </a:r>
            <a:r>
              <a:rPr lang="en-US" dirty="0"/>
              <a:t>£</a:t>
            </a:r>
            <a:r>
              <a:rPr lang="en-US" dirty="0" smtClean="0"/>
              <a:t>50,780 - £50,287 + £57,718 - £51,482 = </a:t>
            </a:r>
            <a:r>
              <a:rPr lang="en-US" dirty="0"/>
              <a:t>£</a:t>
            </a:r>
            <a:r>
              <a:rPr lang="en-US" dirty="0" smtClean="0"/>
              <a:t>59,551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 coefficient (</a:t>
            </a:r>
            <a:r>
              <a:rPr lang="mr-IN" dirty="0"/>
              <a:t>β</a:t>
            </a:r>
            <a:r>
              <a:rPr lang="mr-IN" baseline="-25000" dirty="0"/>
              <a:t>1</a:t>
            </a:r>
            <a:r>
              <a:rPr lang="en-US" dirty="0" smtClean="0"/>
              <a:t>) of </a:t>
            </a:r>
            <a:r>
              <a:rPr lang="en-US" dirty="0"/>
              <a:t>A.T:MTA_CC </a:t>
            </a:r>
            <a:r>
              <a:rPr lang="en-US" dirty="0" smtClean="0"/>
              <a:t>is </a:t>
            </a:r>
            <a:r>
              <a:rPr lang="en-US" dirty="0"/>
              <a:t>the average difference in Y between the category for which </a:t>
            </a:r>
            <a:r>
              <a:rPr lang="mr-IN" dirty="0"/>
              <a:t>β</a:t>
            </a:r>
            <a:r>
              <a:rPr lang="mr-IN" baseline="-25000" dirty="0"/>
              <a:t>1</a:t>
            </a:r>
            <a:r>
              <a:rPr lang="en-US" dirty="0" smtClean="0"/>
              <a:t> </a:t>
            </a:r>
            <a:r>
              <a:rPr lang="en-US" dirty="0"/>
              <a:t>= 0 (the reference group) and the category for which </a:t>
            </a:r>
            <a:r>
              <a:rPr lang="mr-IN" dirty="0"/>
              <a:t>β</a:t>
            </a:r>
            <a:r>
              <a:rPr lang="mr-IN" baseline="-25000" dirty="0"/>
              <a:t>1</a:t>
            </a:r>
            <a:r>
              <a:rPr lang="en-US" dirty="0" smtClean="0"/>
              <a:t> </a:t>
            </a:r>
            <a:r>
              <a:rPr lang="en-US" dirty="0"/>
              <a:t>= 1 (the comparison group)</a:t>
            </a:r>
            <a:r>
              <a:rPr lang="en-US" dirty="0" smtClean="0"/>
              <a:t>. The average spend would increase by £59,551.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7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7601" y="1474979"/>
            <a:ext cx="464822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Model trained on 75% of data</a:t>
            </a:r>
            <a:r>
              <a:rPr lang="en-US" dirty="0" smtClean="0"/>
              <a:t>. By </a:t>
            </a:r>
            <a:r>
              <a:rPr lang="en-US" dirty="0"/>
              <a:t>testing the model on 25% of </a:t>
            </a:r>
            <a:r>
              <a:rPr lang="en-US" dirty="0" smtClean="0"/>
              <a:t>data, </a:t>
            </a:r>
            <a:r>
              <a:rPr lang="en-US" sz="2000" b="1" dirty="0" smtClean="0">
                <a:solidFill>
                  <a:srgbClr val="000090"/>
                </a:solidFill>
              </a:rPr>
              <a:t>the RMSE is 0.1017</a:t>
            </a:r>
            <a:r>
              <a:rPr lang="en-US" sz="2000" b="1" dirty="0">
                <a:solidFill>
                  <a:srgbClr val="000090"/>
                </a:solidFill>
              </a:rPr>
              <a:t>.</a:t>
            </a:r>
            <a:r>
              <a:rPr lang="en-US" dirty="0"/>
              <a:t> </a:t>
            </a:r>
            <a:r>
              <a:rPr lang="en-US" dirty="0" smtClean="0"/>
              <a:t>RMSE explains, how </a:t>
            </a:r>
            <a:r>
              <a:rPr lang="en-US" dirty="0"/>
              <a:t>much spread exists in the errors of it's </a:t>
            </a:r>
            <a:r>
              <a:rPr lang="en-US" dirty="0" smtClean="0"/>
              <a:t>predictions.</a:t>
            </a:r>
          </a:p>
          <a:p>
            <a:endParaRPr lang="en-US" dirty="0"/>
          </a:p>
          <a:p>
            <a:r>
              <a:rPr lang="en-US" dirty="0" smtClean="0"/>
              <a:t>Plotting ground truth vs. predictions on right reveal a well-fitting model. </a:t>
            </a:r>
          </a:p>
          <a:p>
            <a:endParaRPr lang="en-US" dirty="0"/>
          </a:p>
          <a:p>
            <a:r>
              <a:rPr lang="en-US" dirty="0"/>
              <a:t>Multi-</a:t>
            </a:r>
            <a:r>
              <a:rPr lang="en-US" dirty="0" err="1"/>
              <a:t>collinearity</a:t>
            </a:r>
            <a:r>
              <a:rPr lang="en-US" dirty="0"/>
              <a:t> in the model is  removed by not taking into account: Customers. Savings A/C, Age, and Merchant are not significant. October and December are most significant months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138734"/>
            <a:ext cx="12044592" cy="1070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Plotting ground truth vs. predictions </a:t>
            </a:r>
          </a:p>
        </p:txBody>
      </p:sp>
      <p:pic>
        <p:nvPicPr>
          <p:cNvPr id="4" name="Picture 3" descr="spend vs pr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695" y="1651415"/>
            <a:ext cx="6909671" cy="435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01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2779" y="278654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Model 2: Random Forest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492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f plot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7" b="11316"/>
          <a:stretch/>
        </p:blipFill>
        <p:spPr>
          <a:xfrm>
            <a:off x="3870476" y="979715"/>
            <a:ext cx="8207252" cy="52130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4762" y="340935"/>
            <a:ext cx="5923038" cy="1325563"/>
          </a:xfrm>
        </p:spPr>
        <p:txBody>
          <a:bodyPr/>
          <a:lstStyle/>
          <a:p>
            <a:r>
              <a:rPr lang="en-US" dirty="0" smtClean="0"/>
              <a:t>Random Forest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3047" y="1064379"/>
            <a:ext cx="302380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Another method used for predictions of spend is Random Forest.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RMSE for this model is </a:t>
            </a:r>
            <a:r>
              <a:rPr lang="nb-NO" dirty="0" smtClean="0"/>
              <a:t>0.1591983.</a:t>
            </a:r>
          </a:p>
          <a:p>
            <a:endParaRPr lang="nb-NO" dirty="0"/>
          </a:p>
          <a:p>
            <a:r>
              <a:rPr lang="nb-NO" dirty="0" smtClean="0"/>
              <a:t>And </a:t>
            </a:r>
            <a:r>
              <a:rPr lang="nb-NO" dirty="0" err="1" smtClean="0"/>
              <a:t>here</a:t>
            </a:r>
            <a:r>
              <a:rPr lang="nb-NO" dirty="0" smtClean="0"/>
              <a:t> </a:t>
            </a:r>
            <a:r>
              <a:rPr lang="nb-NO" dirty="0" err="1" smtClean="0"/>
              <a:t>too</a:t>
            </a:r>
            <a:r>
              <a:rPr lang="nb-NO" dirty="0" smtClean="0"/>
              <a:t>, </a:t>
            </a:r>
            <a:r>
              <a:rPr lang="nb-NO" dirty="0" err="1" smtClean="0"/>
              <a:t>the</a:t>
            </a:r>
            <a:r>
              <a:rPr lang="nb-NO" dirty="0" smtClean="0"/>
              <a:t> </a:t>
            </a:r>
            <a:r>
              <a:rPr lang="nb-NO" dirty="0" err="1" smtClean="0"/>
              <a:t>predictions</a:t>
            </a:r>
            <a:r>
              <a:rPr lang="nb-NO" dirty="0" smtClean="0"/>
              <a:t> line up </a:t>
            </a:r>
            <a:r>
              <a:rPr lang="nb-NO" dirty="0" err="1" smtClean="0"/>
              <a:t>close</a:t>
            </a:r>
            <a:r>
              <a:rPr lang="nb-NO" dirty="0" smtClean="0"/>
              <a:t> to original </a:t>
            </a:r>
            <a:r>
              <a:rPr lang="nb-NO" dirty="0" smtClean="0"/>
              <a:t>Spend.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X-axis is predicted Spend, and Y-axis is original Spend. Values are standardized.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54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286" y="0"/>
            <a:ext cx="10809514" cy="1325563"/>
          </a:xfrm>
        </p:spPr>
        <p:txBody>
          <a:bodyPr/>
          <a:lstStyle/>
          <a:p>
            <a:r>
              <a:rPr lang="en-US" dirty="0" smtClean="0"/>
              <a:t>Variable Importance Plot </a:t>
            </a:r>
            <a:r>
              <a:rPr lang="mr-IN" dirty="0" smtClean="0"/>
              <a:t>–</a:t>
            </a:r>
            <a:r>
              <a:rPr lang="en-US" dirty="0" smtClean="0"/>
              <a:t> Random Forest</a:t>
            </a:r>
            <a:endParaRPr lang="en-US" dirty="0"/>
          </a:p>
        </p:txBody>
      </p:sp>
      <p:pic>
        <p:nvPicPr>
          <p:cNvPr id="3" name="Picture 2" descr="rf imp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16511"/>
          <a:stretch/>
        </p:blipFill>
        <p:spPr>
          <a:xfrm>
            <a:off x="3676951" y="1620762"/>
            <a:ext cx="8380031" cy="43663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1715" y="1765904"/>
            <a:ext cx="251581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 per the Variable Importance Plot, Transactions is the most important, and Gender is the least important variable.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776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72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Summary of </a:t>
            </a:r>
            <a:r>
              <a:rPr lang="en-US" dirty="0" smtClean="0"/>
              <a:t>Predictive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685" y="1355325"/>
            <a:ext cx="11914848" cy="54031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Total data was split into 75% train and 25% test set.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Out of the two models, multi-linear regression and random forest, the former had the lower RMSE. RMSE is the average square root difference between actual and predicted values using test set.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Multi-linear regression model, explains 98.81% of variability in Spend. Spend is the dependent variable, and rest of the variables are predictors.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As per Random Forest, the five-most important variables are Transactions, Customers, Date, Year, and Annual Salary.</a:t>
            </a:r>
          </a:p>
          <a:p>
            <a:pPr>
              <a:lnSpc>
                <a:spcPct val="110000"/>
              </a:lnSpc>
            </a:pPr>
            <a:endParaRPr lang="en-US" dirty="0" smtClean="0"/>
          </a:p>
          <a:p>
            <a:pPr>
              <a:lnSpc>
                <a:spcPct val="110000"/>
              </a:lnSpc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229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10547</TotalTime>
  <Words>2129</Words>
  <Application>Microsoft Macintosh PowerPoint</Application>
  <PresentationFormat>Custom</PresentationFormat>
  <Paragraphs>317</Paragraphs>
  <Slides>26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Case Study</vt:lpstr>
      <vt:lpstr>Model 1: Regression Model</vt:lpstr>
      <vt:lpstr>Model Output</vt:lpstr>
      <vt:lpstr>Model Interpretation</vt:lpstr>
      <vt:lpstr>PowerPoint Presentation</vt:lpstr>
      <vt:lpstr>Model 2: Random Forest Model</vt:lpstr>
      <vt:lpstr>Random Forest Model</vt:lpstr>
      <vt:lpstr>Variable Importance Plot – Random Forest</vt:lpstr>
      <vt:lpstr>Summary of Predictive Modeling</vt:lpstr>
      <vt:lpstr>Data Exploration</vt:lpstr>
      <vt:lpstr>No Savings A/C: High Spend. </vt:lpstr>
      <vt:lpstr>Age is negatively correlated with Spend, and positively with Salary.</vt:lpstr>
      <vt:lpstr>The peaks &amp; troughs in spend for Merchant Y &amp; Z is similar. Z can capitalize based on Y’s trajectory. </vt:lpstr>
      <vt:lpstr>MTA_only has the highest transactions in Region 3, followed by MTA_CC</vt:lpstr>
      <vt:lpstr>Customers with largest Spend do not have Savings A/C.</vt:lpstr>
      <vt:lpstr>Driving higher Average Transaction Size (ATS) and Spend Per Customer (SPC) is important</vt:lpstr>
      <vt:lpstr>Spend per Customer &amp; ATS has decreased YOY for all Merchants</vt:lpstr>
      <vt:lpstr>Summary of Data Exploration</vt:lpstr>
      <vt:lpstr>APPENDIX</vt:lpstr>
      <vt:lpstr>Regression Model</vt:lpstr>
      <vt:lpstr>Plotting the Regression Model</vt:lpstr>
      <vt:lpstr>Salary distribution is the same for similar Account Types and Customers.</vt:lpstr>
      <vt:lpstr>Spend pattern between gender is the same.   Spend at Merchant X is lowest.</vt:lpstr>
      <vt:lpstr>Distribution of Data:  Spend &amp; Transactions is right-skewed</vt:lpstr>
      <vt:lpstr>Higher Age, lower Spend; Increase in Salary, decrease in Spend.</vt:lpstr>
      <vt:lpstr>Lowest Spend in CC_only accounts &amp; Highest Spend in MTA_only accounts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Recruitment Question</dc:title>
  <dc:creator>Ian Hammond</dc:creator>
  <cp:lastModifiedBy>sherry mukim</cp:lastModifiedBy>
  <cp:revision>92</cp:revision>
  <dcterms:created xsi:type="dcterms:W3CDTF">2016-05-18T14:55:06Z</dcterms:created>
  <dcterms:modified xsi:type="dcterms:W3CDTF">2018-08-29T09:38:33Z</dcterms:modified>
</cp:coreProperties>
</file>

<file path=docProps/thumbnail.jpeg>
</file>